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5"/>
  </p:notesMasterIdLst>
  <p:sldIdLst>
    <p:sldId id="256" r:id="rId3"/>
    <p:sldId id="260" r:id="rId4"/>
    <p:sldId id="257" r:id="rId5"/>
    <p:sldId id="258" r:id="rId6"/>
    <p:sldId id="259" r:id="rId7"/>
    <p:sldId id="27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5" r:id="rId16"/>
    <p:sldId id="268" r:id="rId17"/>
    <p:sldId id="276" r:id="rId18"/>
    <p:sldId id="269" r:id="rId19"/>
    <p:sldId id="277" r:id="rId20"/>
    <p:sldId id="271" r:id="rId21"/>
    <p:sldId id="278" r:id="rId22"/>
    <p:sldId id="272" r:id="rId23"/>
    <p:sldId id="273" r:id="rId24"/>
  </p:sldIdLst>
  <p:sldSz cx="16257588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57" y="3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754EA98-2D74-44FB-B4D8-ADC76D38F8AD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6924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4329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5688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7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8691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prstGeom prst="rect">
            <a:avLst/>
          </a:prstGeom>
        </p:spPr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4413" cy="3427413"/>
          </a:xfrm>
          <a:prstGeom prst="rect">
            <a:avLst/>
          </a:prstGeom>
        </p:spPr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7400" cy="4113000"/>
          </a:xfrm>
          <a:prstGeom prst="rect">
            <a:avLst/>
          </a:prstGeom>
        </p:spPr>
        <p:txBody>
          <a:bodyPr lIns="90000" tIns="45000" rIns="90000" bIns="45000">
            <a:noAutofit/>
          </a:bodyPr>
          <a:lstStyle/>
          <a:p>
            <a:pPr marL="216000" indent="-214560">
              <a:lnSpc>
                <a:spcPct val="8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812880" y="49096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831024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75964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070676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81288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575964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070676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812880" y="364680"/>
            <a:ext cx="14631480" cy="7076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831024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812880" y="49096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831024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75964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0706760" y="21394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1288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575964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10706760" y="4909680"/>
            <a:ext cx="471096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812880" y="364680"/>
            <a:ext cx="14631480" cy="70768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8310240" y="49096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8310240" y="2139480"/>
            <a:ext cx="71398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812880" y="4909680"/>
            <a:ext cx="14631480" cy="25293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12880" y="364320"/>
            <a:ext cx="14631120" cy="152676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120" cy="5302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12880" y="364680"/>
            <a:ext cx="14631480" cy="1526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812880" y="2139480"/>
            <a:ext cx="14631480" cy="53028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3700880" y="10080"/>
            <a:ext cx="2447280" cy="8427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54160" tIns="254160" rIns="254160" bIns="25416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lang="en-US" sz="2200" b="1" strike="noStrike" spc="-1">
                <a:solidFill>
                  <a:srgbClr val="000000"/>
                </a:solidFill>
                <a:latin typeface="Arial"/>
                <a:ea typeface="Arial"/>
              </a:rPr>
              <a:t>MIT Media Lab</a:t>
            </a:r>
            <a:endParaRPr lang="en-US" sz="22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1346400" y="7343640"/>
            <a:ext cx="4321800" cy="974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84" name="Picture 83"/>
          <p:cNvPicPr/>
          <p:nvPr/>
        </p:nvPicPr>
        <p:blipFill>
          <a:blip r:embed="rId2"/>
          <a:stretch/>
        </p:blipFill>
        <p:spPr>
          <a:xfrm>
            <a:off x="9176400" y="2497320"/>
            <a:ext cx="6308640" cy="6307920"/>
          </a:xfrm>
          <a:prstGeom prst="rect">
            <a:avLst/>
          </a:prstGeom>
          <a:ln>
            <a:noFill/>
          </a:ln>
        </p:spPr>
      </p:pic>
      <p:pic>
        <p:nvPicPr>
          <p:cNvPr id="85" name="Picture 84"/>
          <p:cNvPicPr/>
          <p:nvPr/>
        </p:nvPicPr>
        <p:blipFill>
          <a:blip r:embed="rId3"/>
          <a:stretch/>
        </p:blipFill>
        <p:spPr>
          <a:xfrm>
            <a:off x="1253160" y="3966480"/>
            <a:ext cx="5551560" cy="1209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2" name="CustomShape 4"/>
          <p:cNvSpPr/>
          <p:nvPr/>
        </p:nvSpPr>
        <p:spPr>
          <a:xfrm>
            <a:off x="534960" y="1485360"/>
            <a:ext cx="104378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Members can log in to access the CivicLink web app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53" name="Picture 152"/>
          <p:cNvPicPr/>
          <p:nvPr/>
        </p:nvPicPr>
        <p:blipFill>
          <a:blip r:embed="rId3"/>
          <a:stretch/>
        </p:blipFill>
        <p:spPr>
          <a:xfrm>
            <a:off x="6923520" y="2815200"/>
            <a:ext cx="2410200" cy="4956120"/>
          </a:xfrm>
          <a:prstGeom prst="rect">
            <a:avLst/>
          </a:prstGeom>
          <a:ln>
            <a:noFill/>
          </a:ln>
        </p:spPr>
      </p:pic>
      <p:pic>
        <p:nvPicPr>
          <p:cNvPr id="154" name="Picture 153"/>
          <p:cNvPicPr/>
          <p:nvPr/>
        </p:nvPicPr>
        <p:blipFill>
          <a:blip r:embed="rId4"/>
          <a:stretch/>
        </p:blipFill>
        <p:spPr>
          <a:xfrm>
            <a:off x="1884960" y="2812680"/>
            <a:ext cx="2412000" cy="4958640"/>
          </a:xfrm>
          <a:prstGeom prst="rect">
            <a:avLst/>
          </a:prstGeom>
          <a:ln>
            <a:noFill/>
          </a:ln>
        </p:spPr>
      </p:pic>
      <p:sp>
        <p:nvSpPr>
          <p:cNvPr id="155" name="CustomShape 5"/>
          <p:cNvSpPr/>
          <p:nvPr/>
        </p:nvSpPr>
        <p:spPr>
          <a:xfrm>
            <a:off x="4663800" y="5029200"/>
            <a:ext cx="1919520" cy="639000"/>
          </a:xfrm>
          <a:custGeom>
            <a:avLst/>
            <a:gdLst/>
            <a:ahLst/>
            <a:cxnLst/>
            <a:rect l="l" t="t" r="r" b="b"/>
            <a:pathLst>
              <a:path w="5336" h="1780">
                <a:moveTo>
                  <a:pt x="0" y="444"/>
                </a:moveTo>
                <a:lnTo>
                  <a:pt x="4001" y="444"/>
                </a:lnTo>
                <a:lnTo>
                  <a:pt x="4001" y="0"/>
                </a:lnTo>
                <a:lnTo>
                  <a:pt x="5335" y="889"/>
                </a:lnTo>
                <a:lnTo>
                  <a:pt x="4001" y="1779"/>
                </a:lnTo>
                <a:lnTo>
                  <a:pt x="4001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6" name="Picture 155"/>
          <p:cNvPicPr/>
          <p:nvPr/>
        </p:nvPicPr>
        <p:blipFill>
          <a:blip r:embed="rId5"/>
          <a:stretch/>
        </p:blipFill>
        <p:spPr>
          <a:xfrm>
            <a:off x="11621880" y="468720"/>
            <a:ext cx="3633120" cy="7394040"/>
          </a:xfrm>
          <a:prstGeom prst="rect">
            <a:avLst/>
          </a:prstGeom>
          <a:ln>
            <a:noFill/>
          </a:ln>
        </p:spPr>
      </p:pic>
      <p:sp>
        <p:nvSpPr>
          <p:cNvPr id="157" name="CustomShape 6"/>
          <p:cNvSpPr/>
          <p:nvPr/>
        </p:nvSpPr>
        <p:spPr>
          <a:xfrm>
            <a:off x="9510480" y="5009760"/>
            <a:ext cx="1919520" cy="639000"/>
          </a:xfrm>
          <a:custGeom>
            <a:avLst/>
            <a:gdLst/>
            <a:ahLst/>
            <a:cxnLst/>
            <a:rect l="l" t="t" r="r" b="b"/>
            <a:pathLst>
              <a:path w="5336" h="1780">
                <a:moveTo>
                  <a:pt x="0" y="444"/>
                </a:moveTo>
                <a:lnTo>
                  <a:pt x="4001" y="444"/>
                </a:lnTo>
                <a:lnTo>
                  <a:pt x="4001" y="0"/>
                </a:lnTo>
                <a:lnTo>
                  <a:pt x="5335" y="889"/>
                </a:lnTo>
                <a:lnTo>
                  <a:pt x="4001" y="1779"/>
                </a:lnTo>
                <a:lnTo>
                  <a:pt x="4001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656149-09AF-4C36-80F5-A95861E130F7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3" name="CustomShape 1">
            <a:extLst>
              <a:ext uri="{FF2B5EF4-FFF2-40B4-BE49-F238E27FC236}">
                <a16:creationId xmlns:a16="http://schemas.microsoft.com/office/drawing/2014/main" id="{16EE14D8-D5A2-40EF-9B03-95CF411A335B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59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60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4"/>
          <p:cNvSpPr/>
          <p:nvPr/>
        </p:nvSpPr>
        <p:spPr>
          <a:xfrm>
            <a:off x="534960" y="1485360"/>
            <a:ext cx="1427868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Post events &amp; discussions publicly, or create members-only channels!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63" name="Picture 162"/>
          <p:cNvPicPr/>
          <p:nvPr/>
        </p:nvPicPr>
        <p:blipFill>
          <a:blip r:embed="rId3"/>
          <a:stretch/>
        </p:blipFill>
        <p:spPr>
          <a:xfrm>
            <a:off x="1829520" y="2377440"/>
            <a:ext cx="2694960" cy="5485320"/>
          </a:xfrm>
          <a:prstGeom prst="rect">
            <a:avLst/>
          </a:prstGeom>
          <a:ln>
            <a:noFill/>
          </a:ln>
        </p:spPr>
      </p:pic>
      <p:pic>
        <p:nvPicPr>
          <p:cNvPr id="164" name="Picture 163"/>
          <p:cNvPicPr/>
          <p:nvPr/>
        </p:nvPicPr>
        <p:blipFill>
          <a:blip r:embed="rId4"/>
          <a:stretch/>
        </p:blipFill>
        <p:spPr>
          <a:xfrm>
            <a:off x="6713280" y="2377440"/>
            <a:ext cx="2830680" cy="548532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5"/>
          <a:stretch/>
        </p:blipFill>
        <p:spPr>
          <a:xfrm>
            <a:off x="11546280" y="2377440"/>
            <a:ext cx="2694960" cy="548532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057668-D347-4AC6-ABCA-EBF641AE933B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1" name="CustomShape 1">
            <a:extLst>
              <a:ext uri="{FF2B5EF4-FFF2-40B4-BE49-F238E27FC236}">
                <a16:creationId xmlns:a16="http://schemas.microsoft.com/office/drawing/2014/main" id="{05D20EE9-4BA4-49BC-A176-7C2DAE325463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7369C9E-D726-4A3E-B410-068117A0CA2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084095" y="1881809"/>
            <a:ext cx="10790924" cy="6210131"/>
          </a:xfrm>
          <a:prstGeom prst="rect">
            <a:avLst/>
          </a:prstGeom>
          <a:ln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68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4"/>
          <p:cNvSpPr/>
          <p:nvPr/>
        </p:nvSpPr>
        <p:spPr>
          <a:xfrm>
            <a:off x="534960" y="1485360"/>
            <a:ext cx="795456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Limitations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71" name="CustomShape 5"/>
          <p:cNvSpPr/>
          <p:nvPr/>
        </p:nvSpPr>
        <p:spPr>
          <a:xfrm>
            <a:off x="572040" y="2500847"/>
            <a:ext cx="12778560" cy="3970318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marL="455760" indent="-453960">
              <a:lnSpc>
                <a:spcPct val="80000"/>
              </a:lnSpc>
              <a:spcBef>
                <a:spcPts val="1800"/>
              </a:spcBef>
            </a:pPr>
            <a:endParaRPr lang="en-US" sz="1800" b="1" strike="noStrike" spc="-1" dirty="0">
              <a:latin typeface="Arial"/>
            </a:endParaRPr>
          </a:p>
          <a:p>
            <a:pPr marL="320760" indent="-318960">
              <a:lnSpc>
                <a:spcPct val="80000"/>
              </a:lnSpc>
              <a:spcBef>
                <a:spcPts val="1800"/>
              </a:spcBef>
              <a:buClr>
                <a:srgbClr val="FFFFFF"/>
              </a:buClr>
              <a:buFont typeface="Symbol"/>
              <a:buChar char=""/>
            </a:pPr>
            <a:endParaRPr lang="en-US" sz="3200" strike="noStrike" spc="-1" dirty="0">
              <a:latin typeface="Arial"/>
            </a:endParaRPr>
          </a:p>
          <a:p>
            <a:pPr marL="320760" indent="-318960">
              <a:lnSpc>
                <a:spcPct val="80000"/>
              </a:lnSpc>
              <a:spcBef>
                <a:spcPts val="1800"/>
              </a:spcBef>
              <a:buClr>
                <a:srgbClr val="FFFFFF"/>
              </a:buClr>
              <a:buFont typeface="Symbol"/>
              <a:buChar char=""/>
            </a:pPr>
            <a:r>
              <a:rPr lang="en-US" sz="3200" spc="-1" dirty="0">
                <a:latin typeface="Arial"/>
              </a:rPr>
              <a:t>No file sharing/editing</a:t>
            </a:r>
            <a:endParaRPr lang="en-US" sz="3200" strike="noStrike" spc="-1" dirty="0">
              <a:latin typeface="Arial"/>
            </a:endParaRPr>
          </a:p>
          <a:p>
            <a:pPr marL="320760" indent="-318960">
              <a:lnSpc>
                <a:spcPct val="80000"/>
              </a:lnSpc>
              <a:spcBef>
                <a:spcPts val="1800"/>
              </a:spcBef>
              <a:buClr>
                <a:srgbClr val="FFFFFF"/>
              </a:buClr>
              <a:buFont typeface="Symbol"/>
              <a:buChar char=""/>
            </a:pPr>
            <a:r>
              <a:rPr lang="en-US" sz="3200" strike="noStrike" spc="-1" dirty="0">
                <a:solidFill>
                  <a:srgbClr val="000000"/>
                </a:solidFill>
                <a:latin typeface="Arial"/>
                <a:ea typeface="Arial"/>
              </a:rPr>
              <a:t>No real-time chat</a:t>
            </a:r>
            <a:endParaRPr lang="en-US" sz="3200" strike="noStrike" spc="-1" dirty="0">
              <a:latin typeface="Arial"/>
            </a:endParaRPr>
          </a:p>
          <a:p>
            <a:pPr marL="320760" indent="-318960">
              <a:lnSpc>
                <a:spcPct val="80000"/>
              </a:lnSpc>
              <a:spcBef>
                <a:spcPts val="1800"/>
              </a:spcBef>
              <a:buClr>
                <a:srgbClr val="FFFFFF"/>
              </a:buClr>
              <a:buFont typeface="Symbol"/>
              <a:buChar char=""/>
            </a:pPr>
            <a:r>
              <a:rPr lang="en-US" sz="3200" strike="noStrike" spc="-1" dirty="0">
                <a:solidFill>
                  <a:srgbClr val="000000"/>
                </a:solidFill>
                <a:latin typeface="Arial"/>
                <a:ea typeface="Arial"/>
              </a:rPr>
              <a:t>No discovery</a:t>
            </a:r>
            <a:endParaRPr lang="en-US" sz="3200" strike="noStrike" spc="-1" dirty="0">
              <a:latin typeface="Arial"/>
            </a:endParaRPr>
          </a:p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3200" b="1" strike="noStrike" spc="-1" dirty="0">
              <a:latin typeface="Arial"/>
            </a:endParaRPr>
          </a:p>
          <a:p>
            <a:pPr marL="320760" indent="-318960">
              <a:lnSpc>
                <a:spcPct val="80000"/>
              </a:lnSpc>
              <a:spcBef>
                <a:spcPts val="1800"/>
              </a:spcBef>
              <a:buClr>
                <a:srgbClr val="FFFFFF"/>
              </a:buClr>
              <a:buFont typeface="Symbol"/>
              <a:buChar char=""/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Work in progress!</a:t>
            </a:r>
            <a:endParaRPr lang="en-US" sz="3200" b="1" strike="noStrike" spc="-1" dirty="0">
              <a:latin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A65DCA-F17C-4EDB-B09D-F398ECC442D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9" name="CustomShape 1">
            <a:extLst>
              <a:ext uri="{FF2B5EF4-FFF2-40B4-BE49-F238E27FC236}">
                <a16:creationId xmlns:a16="http://schemas.microsoft.com/office/drawing/2014/main" id="{406C34BD-F002-4AF3-A47B-76CCAA6161AC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/>
          <p:nvPr/>
        </p:nvPicPr>
        <p:blipFill>
          <a:blip r:embed="rId3"/>
          <a:stretch/>
        </p:blipFill>
        <p:spPr>
          <a:xfrm>
            <a:off x="1654560" y="1680840"/>
            <a:ext cx="12948480" cy="613800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Servers (dedicated)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2357DAE9-D728-416E-9655-4F54E6D54763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534960" y="1485360"/>
            <a:ext cx="89748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Agorakit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177" name="Picture 176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2357DAE9-D728-416E-9655-4F54E6D54763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D1A7DE-AD16-4B4B-A54C-F229F3A56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252" y="4492835"/>
            <a:ext cx="5041376" cy="3347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D4EB3E-E9B0-45C9-8BCA-286099867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2744" y="493284"/>
            <a:ext cx="5116495" cy="34028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D44164-C1F7-4F90-A942-49468E55E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0" y="2536321"/>
            <a:ext cx="7999775" cy="54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27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177"/>
          <p:cNvPicPr/>
          <p:nvPr/>
        </p:nvPicPr>
        <p:blipFill>
          <a:blip r:embed="rId3"/>
          <a:stretch/>
        </p:blipFill>
        <p:spPr>
          <a:xfrm>
            <a:off x="1673640" y="1670400"/>
            <a:ext cx="12910320" cy="6099840"/>
          </a:xfrm>
          <a:prstGeom prst="rect">
            <a:avLst/>
          </a:prstGeom>
          <a:ln>
            <a:noFill/>
          </a:ln>
        </p:spPr>
      </p:pic>
      <p:sp>
        <p:nvSpPr>
          <p:cNvPr id="179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Servers (federated)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83" name="Picture 182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F9338D93-A2D4-46FA-A35E-81717F15A344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4"/>
          <p:cNvSpPr/>
          <p:nvPr/>
        </p:nvSpPr>
        <p:spPr>
          <a:xfrm>
            <a:off x="534960" y="1485360"/>
            <a:ext cx="89748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Hubzilla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F9338D93-A2D4-46FA-A35E-81717F15A344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51D56-6EA7-43C9-AE81-629362D59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536321"/>
            <a:ext cx="7524223" cy="432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0630A-B0D8-4EEC-AF1B-3E0BA3A59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536" y="1280540"/>
            <a:ext cx="7528092" cy="634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45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/>
          <p:cNvPicPr/>
          <p:nvPr/>
        </p:nvPicPr>
        <p:blipFill>
          <a:blip r:embed="rId3"/>
          <a:stretch/>
        </p:blipFill>
        <p:spPr>
          <a:xfrm>
            <a:off x="4183560" y="1618920"/>
            <a:ext cx="7890480" cy="6152400"/>
          </a:xfrm>
          <a:prstGeom prst="rect">
            <a:avLst/>
          </a:prstGeom>
          <a:ln>
            <a:noFill/>
          </a:ln>
        </p:spPr>
      </p:pic>
      <p:sp>
        <p:nvSpPr>
          <p:cNvPr id="185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Serverless (P2P)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B751A2D7-0BD7-4AAA-AF8F-C2842A8DED86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CustomShape 4"/>
          <p:cNvSpPr/>
          <p:nvPr/>
        </p:nvSpPr>
        <p:spPr>
          <a:xfrm>
            <a:off x="534960" y="1485360"/>
            <a:ext cx="89748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Retroshare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189" name="Picture 188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B751A2D7-0BD7-4AAA-AF8F-C2842A8DED86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A5A16D-A314-461E-B260-3628747A8B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83" y="1347645"/>
            <a:ext cx="10066546" cy="6358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A03B69-81B5-4A60-91E9-B90E28D97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9" y="4223782"/>
            <a:ext cx="4821209" cy="348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11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icture 195"/>
          <p:cNvPicPr/>
          <p:nvPr/>
        </p:nvPicPr>
        <p:blipFill>
          <a:blip r:embed="rId3"/>
          <a:stretch/>
        </p:blipFill>
        <p:spPr>
          <a:xfrm>
            <a:off x="3471480" y="1570320"/>
            <a:ext cx="9314640" cy="6233400"/>
          </a:xfrm>
          <a:prstGeom prst="rect">
            <a:avLst/>
          </a:prstGeom>
          <a:ln>
            <a:noFill/>
          </a:ln>
        </p:spPr>
      </p:pic>
      <p:sp>
        <p:nvSpPr>
          <p:cNvPr id="197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Services (free)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D668BD62-6BF9-4EC3-A553-7F6FCCDF41C7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/>
          <p:nvPr/>
        </p:nvPicPr>
        <p:blipFill>
          <a:blip r:embed="rId3"/>
          <a:stretch/>
        </p:blipFill>
        <p:spPr>
          <a:xfrm>
            <a:off x="11634840" y="2724120"/>
            <a:ext cx="2943360" cy="325728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" name="Picture 107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534960" y="1485360"/>
            <a:ext cx="79545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A locally owned and operated platform for community events and discussions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572040" y="3011040"/>
            <a:ext cx="8937720" cy="4146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marL="455760" indent="-453960">
              <a:lnSpc>
                <a:spcPct val="80000"/>
              </a:lnSpc>
              <a:spcBef>
                <a:spcPts val="1800"/>
              </a:spcBef>
            </a:pPr>
            <a:endParaRPr lang="en-US" sz="18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Easy moderation tools put local leaders in control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32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Flexible options for public and private communication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32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Extensible free software architecture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5"/>
          <a:stretch/>
        </p:blipFill>
        <p:spPr>
          <a:xfrm>
            <a:off x="10031040" y="1055520"/>
            <a:ext cx="6323760" cy="653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4"/>
          <p:cNvSpPr/>
          <p:nvPr/>
        </p:nvSpPr>
        <p:spPr>
          <a:xfrm>
            <a:off x="534960" y="1485360"/>
            <a:ext cx="8974800" cy="5833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Keybase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D668BD62-6BF9-4EC3-A553-7F6FCCDF41C7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8401B-F872-4FAD-BEEB-B6745794A6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186" y="1017720"/>
            <a:ext cx="8587442" cy="68155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172CC7-168F-401C-9266-C98E3774E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0" y="3075539"/>
            <a:ext cx="5994646" cy="47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37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4221360" y="1570680"/>
            <a:ext cx="7814520" cy="6247440"/>
          </a:xfrm>
          <a:prstGeom prst="rect">
            <a:avLst/>
          </a:prstGeom>
          <a:ln>
            <a:noFill/>
          </a:ln>
        </p:spPr>
      </p:pic>
      <p:sp>
        <p:nvSpPr>
          <p:cNvPr id="203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05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Services (freemium)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07" name="Picture 206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AD3FCB2A-1AE4-4077-8EC2-97919FFA8C7A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07"/>
          <p:cNvPicPr/>
          <p:nvPr/>
        </p:nvPicPr>
        <p:blipFill>
          <a:blip r:embed="rId3"/>
          <a:stretch/>
        </p:blipFill>
        <p:spPr>
          <a:xfrm>
            <a:off x="3242880" y="2058840"/>
            <a:ext cx="9771840" cy="5728320"/>
          </a:xfrm>
          <a:prstGeom prst="rect">
            <a:avLst/>
          </a:prstGeom>
          <a:ln>
            <a:noFill/>
          </a:ln>
        </p:spPr>
      </p:pic>
      <p:sp>
        <p:nvSpPr>
          <p:cNvPr id="209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210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2" name="CustomShape 4"/>
          <p:cNvSpPr/>
          <p:nvPr/>
        </p:nvSpPr>
        <p:spPr>
          <a:xfrm>
            <a:off x="534960" y="1485360"/>
            <a:ext cx="897480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Services (premium)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213" name="Picture 212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8" name="CustomShape 1">
            <a:extLst>
              <a:ext uri="{FF2B5EF4-FFF2-40B4-BE49-F238E27FC236}">
                <a16:creationId xmlns:a16="http://schemas.microsoft.com/office/drawing/2014/main" id="{AAD6BB36-3816-4767-A369-91F92FC1BB24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/>
          <p:nvPr/>
        </p:nvPicPr>
        <p:blipFill>
          <a:blip r:embed="rId3"/>
          <a:stretch/>
        </p:blipFill>
        <p:spPr>
          <a:xfrm>
            <a:off x="349200" y="4180320"/>
            <a:ext cx="5410800" cy="3043440"/>
          </a:xfrm>
          <a:prstGeom prst="rect">
            <a:avLst/>
          </a:prstGeom>
          <a:ln>
            <a:noFill/>
          </a:ln>
        </p:spPr>
      </p:pic>
      <p:pic>
        <p:nvPicPr>
          <p:cNvPr id="87" name="Picture 86"/>
          <p:cNvPicPr/>
          <p:nvPr/>
        </p:nvPicPr>
        <p:blipFill>
          <a:blip r:embed="rId4"/>
          <a:stretch/>
        </p:blipFill>
        <p:spPr>
          <a:xfrm>
            <a:off x="5734800" y="3657600"/>
            <a:ext cx="4788360" cy="384048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534960" y="1485360"/>
            <a:ext cx="795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Why build a new organizing tool?</a:t>
            </a:r>
            <a:endParaRPr lang="en-US" sz="3200" b="1" strike="noStrike" spc="-1">
              <a:latin typeface="Arial"/>
            </a:endParaRPr>
          </a:p>
        </p:txBody>
      </p:sp>
      <p:pic>
        <p:nvPicPr>
          <p:cNvPr id="92" name="Picture 91"/>
          <p:cNvPicPr/>
          <p:nvPr/>
        </p:nvPicPr>
        <p:blipFill>
          <a:blip r:embed="rId6"/>
          <a:stretch/>
        </p:blipFill>
        <p:spPr>
          <a:xfrm>
            <a:off x="11828880" y="4023360"/>
            <a:ext cx="2951280" cy="336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96" name="CustomShape 3"/>
          <p:cNvSpPr/>
          <p:nvPr/>
        </p:nvSpPr>
        <p:spPr>
          <a:xfrm>
            <a:off x="534960" y="1485360"/>
            <a:ext cx="795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Community Infrastructure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97" name="Picture 96"/>
          <p:cNvPicPr/>
          <p:nvPr/>
        </p:nvPicPr>
        <p:blipFill>
          <a:blip r:embed="rId4"/>
          <a:stretch/>
        </p:blipFill>
        <p:spPr>
          <a:xfrm>
            <a:off x="3129120" y="2533320"/>
            <a:ext cx="9999360" cy="523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01" name="CustomShape 3"/>
          <p:cNvSpPr/>
          <p:nvPr/>
        </p:nvSpPr>
        <p:spPr>
          <a:xfrm>
            <a:off x="534960" y="1485360"/>
            <a:ext cx="795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Tech Learning Collective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02" name="Picture 101"/>
          <p:cNvPicPr/>
          <p:nvPr/>
        </p:nvPicPr>
        <p:blipFill>
          <a:blip r:embed="rId4"/>
          <a:stretch/>
        </p:blipFill>
        <p:spPr>
          <a:xfrm>
            <a:off x="5054400" y="3272400"/>
            <a:ext cx="3647880" cy="459612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5"/>
          <a:stretch/>
        </p:blipFill>
        <p:spPr>
          <a:xfrm>
            <a:off x="532080" y="5760720"/>
            <a:ext cx="3647880" cy="211428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6"/>
          <a:stretch/>
        </p:blipFill>
        <p:spPr>
          <a:xfrm>
            <a:off x="9326880" y="936360"/>
            <a:ext cx="6360480" cy="696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/>
          <p:nvPr/>
        </p:nvPicPr>
        <p:blipFill>
          <a:blip r:embed="rId3"/>
          <a:stretch/>
        </p:blipFill>
        <p:spPr>
          <a:xfrm>
            <a:off x="11634840" y="2724120"/>
            <a:ext cx="2943360" cy="325728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8" name="Picture 107"/>
          <p:cNvPicPr/>
          <p:nvPr/>
        </p:nvPicPr>
        <p:blipFill>
          <a:blip r:embed="rId4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>
            <a:off x="534960" y="1485360"/>
            <a:ext cx="7954560" cy="106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A locally owned and operated platform for community events and discussions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10" name="CustomShape 4"/>
          <p:cNvSpPr/>
          <p:nvPr/>
        </p:nvSpPr>
        <p:spPr>
          <a:xfrm>
            <a:off x="572040" y="3011040"/>
            <a:ext cx="8937720" cy="414612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marL="455760" indent="-453960">
              <a:lnSpc>
                <a:spcPct val="80000"/>
              </a:lnSpc>
              <a:spcBef>
                <a:spcPts val="1800"/>
              </a:spcBef>
            </a:pPr>
            <a:endParaRPr lang="en-US" sz="18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Easy moderation tools put local leaders in control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32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Flexible options for public and private communication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32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Extensible free software architecture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11" name="Picture 110"/>
          <p:cNvPicPr/>
          <p:nvPr/>
        </p:nvPicPr>
        <p:blipFill>
          <a:blip r:embed="rId5"/>
          <a:stretch/>
        </p:blipFill>
        <p:spPr>
          <a:xfrm>
            <a:off x="10031040" y="1055520"/>
            <a:ext cx="6323760" cy="6530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98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6475371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4" name="Picture 113"/>
          <p:cNvPicPr/>
          <p:nvPr/>
        </p:nvPicPr>
        <p:blipFill>
          <a:blip r:embed="rId3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15" name="CustomShape 3"/>
          <p:cNvSpPr/>
          <p:nvPr/>
        </p:nvSpPr>
        <p:spPr>
          <a:xfrm>
            <a:off x="534960" y="1485360"/>
            <a:ext cx="7954560" cy="577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Features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4"/>
          <a:stretch/>
        </p:blipFill>
        <p:spPr>
          <a:xfrm>
            <a:off x="7315691" y="3652740"/>
            <a:ext cx="1618920" cy="15998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5"/>
          <a:stretch/>
        </p:blipFill>
        <p:spPr>
          <a:xfrm>
            <a:off x="2529296" y="2153250"/>
            <a:ext cx="1304640" cy="140940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6"/>
          <a:stretch/>
        </p:blipFill>
        <p:spPr>
          <a:xfrm>
            <a:off x="2346862" y="5368358"/>
            <a:ext cx="1790280" cy="1695240"/>
          </a:xfrm>
          <a:prstGeom prst="rect">
            <a:avLst/>
          </a:prstGeom>
          <a:ln>
            <a:noFill/>
          </a:ln>
        </p:spPr>
      </p:pic>
      <p:sp>
        <p:nvSpPr>
          <p:cNvPr id="119" name="TextShape 4"/>
          <p:cNvSpPr txBox="1"/>
          <p:nvPr/>
        </p:nvSpPr>
        <p:spPr>
          <a:xfrm>
            <a:off x="6009144" y="5898120"/>
            <a:ext cx="2708504" cy="767987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r>
              <a:rPr lang="en-US" sz="4400" b="1" strike="noStrike" spc="-1" dirty="0">
                <a:solidFill>
                  <a:srgbClr val="FFC000"/>
                </a:solidFill>
                <a:latin typeface="Arial"/>
                <a:ea typeface="Arial"/>
              </a:rPr>
              <a:t>Channels</a:t>
            </a:r>
            <a:endParaRPr lang="en-US" sz="4400" b="1" strike="noStrike" spc="-1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120" name="TextShape 5"/>
          <p:cNvSpPr txBox="1"/>
          <p:nvPr/>
        </p:nvSpPr>
        <p:spPr>
          <a:xfrm>
            <a:off x="2484302" y="3491522"/>
            <a:ext cx="2560320" cy="733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Events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21" name="TextShape 6"/>
          <p:cNvSpPr txBox="1"/>
          <p:nvPr/>
        </p:nvSpPr>
        <p:spPr>
          <a:xfrm>
            <a:off x="2042159" y="6958421"/>
            <a:ext cx="2560320" cy="1005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Discussions</a:t>
            </a:r>
            <a:endParaRPr lang="en-US" sz="3200" b="0" strike="noStrike" spc="-1" dirty="0">
              <a:latin typeface="Arial"/>
            </a:endParaRPr>
          </a:p>
          <a:p>
            <a:endParaRPr lang="en-US" sz="3200" b="0" strike="noStrike" spc="-1" dirty="0">
              <a:latin typeface="Arial"/>
            </a:endParaRPr>
          </a:p>
        </p:txBody>
      </p:sp>
      <p:sp>
        <p:nvSpPr>
          <p:cNvPr id="122" name="Line 7"/>
          <p:cNvSpPr/>
          <p:nvPr/>
        </p:nvSpPr>
        <p:spPr>
          <a:xfrm>
            <a:off x="4094172" y="3102120"/>
            <a:ext cx="2961283" cy="1356270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Line 8"/>
          <p:cNvSpPr/>
          <p:nvPr/>
        </p:nvSpPr>
        <p:spPr>
          <a:xfrm flipV="1">
            <a:off x="4181852" y="4458390"/>
            <a:ext cx="2873603" cy="1359480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TextShape 9"/>
          <p:cNvSpPr txBox="1"/>
          <p:nvPr/>
        </p:nvSpPr>
        <p:spPr>
          <a:xfrm>
            <a:off x="11205480" y="4023360"/>
            <a:ext cx="2003760" cy="107576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Working Group 1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25" name="TextShape 10"/>
          <p:cNvSpPr txBox="1"/>
          <p:nvPr/>
        </p:nvSpPr>
        <p:spPr>
          <a:xfrm>
            <a:off x="11202590" y="2252349"/>
            <a:ext cx="3566160" cy="583321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pAutoFit/>
          </a:bodyPr>
          <a:lstStyle/>
          <a:p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Public homepage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27" name="Line 12"/>
          <p:cNvSpPr/>
          <p:nvPr/>
        </p:nvSpPr>
        <p:spPr>
          <a:xfrm flipH="1">
            <a:off x="9566023" y="4583426"/>
            <a:ext cx="1472382" cy="1807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TextShape 9">
            <a:extLst>
              <a:ext uri="{FF2B5EF4-FFF2-40B4-BE49-F238E27FC236}">
                <a16:creationId xmlns:a16="http://schemas.microsoft.com/office/drawing/2014/main" id="{DBBD0E02-E392-45BD-896D-BE65DCAA6363}"/>
              </a:ext>
            </a:extLst>
          </p:cNvPr>
          <p:cNvSpPr txBox="1"/>
          <p:nvPr/>
        </p:nvSpPr>
        <p:spPr>
          <a:xfrm>
            <a:off x="11205480" y="6010836"/>
            <a:ext cx="2003760" cy="1075764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>
            <a:spAutoFit/>
          </a:bodyPr>
          <a:lstStyle/>
          <a:p>
            <a:r>
              <a:rPr lang="en-US" sz="3200" spc="-1" dirty="0">
                <a:solidFill>
                  <a:srgbClr val="000000"/>
                </a:solidFill>
                <a:latin typeface="Arial"/>
              </a:rPr>
              <a:t>Working Group 2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1" name="Line 11">
            <a:extLst>
              <a:ext uri="{FF2B5EF4-FFF2-40B4-BE49-F238E27FC236}">
                <a16:creationId xmlns:a16="http://schemas.microsoft.com/office/drawing/2014/main" id="{87AE2B9F-6952-4942-8879-8A526CADB5AA}"/>
              </a:ext>
            </a:extLst>
          </p:cNvPr>
          <p:cNvSpPr/>
          <p:nvPr/>
        </p:nvSpPr>
        <p:spPr>
          <a:xfrm>
            <a:off x="9555914" y="2536773"/>
            <a:ext cx="22354" cy="4044945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12BB8904-6048-4399-9AFA-9F2695424BF1}"/>
              </a:ext>
            </a:extLst>
          </p:cNvPr>
          <p:cNvSpPr/>
          <p:nvPr/>
        </p:nvSpPr>
        <p:spPr>
          <a:xfrm flipH="1">
            <a:off x="12921660" y="4567228"/>
            <a:ext cx="1496705" cy="500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12">
            <a:extLst>
              <a:ext uri="{FF2B5EF4-FFF2-40B4-BE49-F238E27FC236}">
                <a16:creationId xmlns:a16="http://schemas.microsoft.com/office/drawing/2014/main" id="{204A7A99-F45A-42E2-B6E7-11505382E7C7}"/>
              </a:ext>
            </a:extLst>
          </p:cNvPr>
          <p:cNvSpPr/>
          <p:nvPr/>
        </p:nvSpPr>
        <p:spPr>
          <a:xfrm flipH="1" flipV="1">
            <a:off x="12934872" y="4574463"/>
            <a:ext cx="1569690" cy="981207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12">
            <a:extLst>
              <a:ext uri="{FF2B5EF4-FFF2-40B4-BE49-F238E27FC236}">
                <a16:creationId xmlns:a16="http://schemas.microsoft.com/office/drawing/2014/main" id="{88F31B6E-81B1-4EEB-B120-A0D7786DE8D4}"/>
              </a:ext>
            </a:extLst>
          </p:cNvPr>
          <p:cNvSpPr/>
          <p:nvPr/>
        </p:nvSpPr>
        <p:spPr>
          <a:xfrm flipH="1">
            <a:off x="12934516" y="5561096"/>
            <a:ext cx="1614756" cy="1015197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6" name="Line 12">
            <a:extLst>
              <a:ext uri="{FF2B5EF4-FFF2-40B4-BE49-F238E27FC236}">
                <a16:creationId xmlns:a16="http://schemas.microsoft.com/office/drawing/2014/main" id="{1EE291DF-3366-499F-A1A6-9525F614C71A}"/>
              </a:ext>
            </a:extLst>
          </p:cNvPr>
          <p:cNvSpPr/>
          <p:nvPr/>
        </p:nvSpPr>
        <p:spPr>
          <a:xfrm flipH="1" flipV="1">
            <a:off x="9593527" y="6563848"/>
            <a:ext cx="1444878" cy="1807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12">
            <a:extLst>
              <a:ext uri="{FF2B5EF4-FFF2-40B4-BE49-F238E27FC236}">
                <a16:creationId xmlns:a16="http://schemas.microsoft.com/office/drawing/2014/main" id="{F11A7ED0-F59A-4BAC-A655-58D83E85FB61}"/>
              </a:ext>
            </a:extLst>
          </p:cNvPr>
          <p:cNvSpPr/>
          <p:nvPr/>
        </p:nvSpPr>
        <p:spPr>
          <a:xfrm flipH="1">
            <a:off x="9555912" y="2518905"/>
            <a:ext cx="1378803" cy="1806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12">
            <a:extLst>
              <a:ext uri="{FF2B5EF4-FFF2-40B4-BE49-F238E27FC236}">
                <a16:creationId xmlns:a16="http://schemas.microsoft.com/office/drawing/2014/main" id="{ECC98E8D-0CB9-4D59-A90B-B33B3DAD7A39}"/>
              </a:ext>
            </a:extLst>
          </p:cNvPr>
          <p:cNvSpPr/>
          <p:nvPr/>
        </p:nvSpPr>
        <p:spPr>
          <a:xfrm flipH="1" flipV="1">
            <a:off x="12882012" y="6581718"/>
            <a:ext cx="1667260" cy="1962"/>
          </a:xfrm>
          <a:prstGeom prst="line">
            <a:avLst/>
          </a:prstGeom>
          <a:ln w="54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3794A0-30A8-458B-AACB-4F95BAC043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508" y="4266146"/>
            <a:ext cx="637086" cy="69573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B5FB2B1-454D-471C-9A55-2C70438F3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508" y="5202381"/>
            <a:ext cx="637086" cy="6957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EE60CC5-9130-42A2-B1BE-1AFF9327E6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508" y="6215978"/>
            <a:ext cx="637086" cy="6957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2" name="CustomShape 4"/>
          <p:cNvSpPr/>
          <p:nvPr/>
        </p:nvSpPr>
        <p:spPr>
          <a:xfrm>
            <a:off x="534960" y="1485360"/>
            <a:ext cx="80600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Any group can host their own CivicLink: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3" name="CustomShape 5"/>
          <p:cNvSpPr/>
          <p:nvPr/>
        </p:nvSpPr>
        <p:spPr>
          <a:xfrm>
            <a:off x="572040" y="3371040"/>
            <a:ext cx="8114400" cy="7794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 marL="455760" indent="-453960">
              <a:lnSpc>
                <a:spcPct val="80000"/>
              </a:lnSpc>
              <a:spcBef>
                <a:spcPts val="1800"/>
              </a:spcBef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1. Install the box and register a public name, i.e. </a:t>
            </a:r>
            <a:r>
              <a:rPr lang="en-US" sz="3200" b="0" strike="noStrike" spc="-1">
                <a:solidFill>
                  <a:srgbClr val="FFC000"/>
                </a:solidFill>
                <a:latin typeface="Arial"/>
                <a:ea typeface="Arial"/>
              </a:rPr>
              <a:t>viral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.civiclink.network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3"/>
          <a:stretch/>
        </p:blipFill>
        <p:spPr>
          <a:xfrm>
            <a:off x="8668080" y="2416320"/>
            <a:ext cx="2056320" cy="227556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4"/>
          <a:stretch/>
        </p:blipFill>
        <p:spPr>
          <a:xfrm>
            <a:off x="12403800" y="1539360"/>
            <a:ext cx="3116160" cy="634212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5"/>
          <a:stretch/>
        </p:blipFill>
        <p:spPr>
          <a:xfrm>
            <a:off x="9753840" y="5813280"/>
            <a:ext cx="2030400" cy="2056680"/>
          </a:xfrm>
          <a:prstGeom prst="rect">
            <a:avLst/>
          </a:prstGeom>
          <a:ln>
            <a:noFill/>
          </a:ln>
        </p:spPr>
      </p:pic>
      <p:sp>
        <p:nvSpPr>
          <p:cNvPr id="137" name="CustomShape 6"/>
          <p:cNvSpPr/>
          <p:nvPr/>
        </p:nvSpPr>
        <p:spPr>
          <a:xfrm>
            <a:off x="1865520" y="5011560"/>
            <a:ext cx="10129680" cy="106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2. Design the group’s public face. A group website is automatically created!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38" name="CustomShape 7"/>
          <p:cNvSpPr/>
          <p:nvPr/>
        </p:nvSpPr>
        <p:spPr>
          <a:xfrm>
            <a:off x="3200400" y="6840360"/>
            <a:ext cx="64976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3. Invite members to the group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4B0277-BBB7-429A-AFDD-91C122EAC42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4" name="CustomShape 1">
            <a:extLst>
              <a:ext uri="{FF2B5EF4-FFF2-40B4-BE49-F238E27FC236}">
                <a16:creationId xmlns:a16="http://schemas.microsoft.com/office/drawing/2014/main" id="{C4B6EF31-26C4-48DE-B8E5-DAF96942C1A1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0742040" y="8217360"/>
            <a:ext cx="2593440" cy="5464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1" strike="noStrike" spc="-1">
                <a:solidFill>
                  <a:srgbClr val="FFFFFF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13326120" y="8217360"/>
            <a:ext cx="2399040" cy="77508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>
              <a:lnSpc>
                <a:spcPts val="1800"/>
              </a:lnSpc>
            </a:pPr>
            <a:r>
              <a:rPr lang="en-US" sz="1200" b="0" strike="noStrike" spc="-1">
                <a:solidFill>
                  <a:srgbClr val="FFFFFF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>
              <a:latin typeface="Arial"/>
            </a:endParaRPr>
          </a:p>
          <a:p>
            <a:pPr>
              <a:lnSpc>
                <a:spcPts val="1800"/>
              </a:lnSpc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7681320" y="4147560"/>
            <a:ext cx="909720" cy="6102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4"/>
          <p:cNvSpPr/>
          <p:nvPr/>
        </p:nvSpPr>
        <p:spPr>
          <a:xfrm>
            <a:off x="534960" y="1485360"/>
            <a:ext cx="7954560" cy="106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strike="noStrike" spc="-1">
                <a:solidFill>
                  <a:srgbClr val="000000"/>
                </a:solidFill>
                <a:latin typeface="Arial"/>
                <a:ea typeface="Arial"/>
              </a:rPr>
              <a:t>Update the public page by adding content to the “default public” channel</a:t>
            </a:r>
            <a:endParaRPr lang="en-US" sz="3200" b="0" strike="noStrike" spc="-1">
              <a:latin typeface="Arial"/>
            </a:endParaRPr>
          </a:p>
        </p:txBody>
      </p:sp>
      <p:sp>
        <p:nvSpPr>
          <p:cNvPr id="144" name="CustomShape 5"/>
          <p:cNvSpPr/>
          <p:nvPr/>
        </p:nvSpPr>
        <p:spPr>
          <a:xfrm>
            <a:off x="572040" y="3011040"/>
            <a:ext cx="8114400" cy="290916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spAutoFit/>
          </a:bodyPr>
          <a:lstStyle/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18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The contents of this channel are automatically posted publicly</a:t>
            </a:r>
            <a:endParaRPr lang="en-US" sz="3200" b="0" strike="noStrike" spc="-1">
              <a:latin typeface="Arial"/>
            </a:endParaRPr>
          </a:p>
          <a:p>
            <a:pPr>
              <a:lnSpc>
                <a:spcPct val="80000"/>
              </a:lnSpc>
              <a:spcBef>
                <a:spcPts val="1800"/>
              </a:spcBef>
            </a:pPr>
            <a:endParaRPr lang="en-US" sz="3200" b="0" strike="noStrike" spc="-1">
              <a:latin typeface="Arial"/>
            </a:endParaRPr>
          </a:p>
          <a:p>
            <a:pPr marL="219600" indent="-218880">
              <a:lnSpc>
                <a:spcPct val="80000"/>
              </a:lnSpc>
              <a:spcBef>
                <a:spcPts val="18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Anyone can access this page by visiting </a:t>
            </a:r>
            <a:r>
              <a:rPr lang="en-US" sz="3200" b="0" strike="noStrike" spc="-1">
                <a:solidFill>
                  <a:srgbClr val="FFC000"/>
                </a:solidFill>
                <a:latin typeface="Arial"/>
                <a:ea typeface="Arial"/>
              </a:rPr>
              <a:t>viral</a:t>
            </a:r>
            <a:r>
              <a:rPr lang="en-US" sz="3200" b="0" strike="noStrike" spc="-1">
                <a:solidFill>
                  <a:srgbClr val="000000"/>
                </a:solidFill>
                <a:latin typeface="Arial"/>
                <a:ea typeface="Arial"/>
              </a:rPr>
              <a:t>.civiclink.network</a:t>
            </a:r>
            <a:endParaRPr lang="en-US" sz="3200" b="0" strike="noStrike" spc="-1">
              <a:latin typeface="Arial"/>
            </a:endParaRPr>
          </a:p>
        </p:txBody>
      </p:sp>
      <p:pic>
        <p:nvPicPr>
          <p:cNvPr id="145" name="Picture 144"/>
          <p:cNvPicPr/>
          <p:nvPr/>
        </p:nvPicPr>
        <p:blipFill>
          <a:blip r:embed="rId3"/>
          <a:stretch/>
        </p:blipFill>
        <p:spPr>
          <a:xfrm>
            <a:off x="9100800" y="1263600"/>
            <a:ext cx="2982960" cy="6070680"/>
          </a:xfrm>
          <a:prstGeom prst="rect">
            <a:avLst/>
          </a:prstGeom>
          <a:ln>
            <a:noFill/>
          </a:ln>
        </p:spPr>
      </p:pic>
      <p:pic>
        <p:nvPicPr>
          <p:cNvPr id="146" name="Picture 145"/>
          <p:cNvPicPr/>
          <p:nvPr/>
        </p:nvPicPr>
        <p:blipFill>
          <a:blip r:embed="rId4"/>
          <a:stretch/>
        </p:blipFill>
        <p:spPr>
          <a:xfrm>
            <a:off x="13056480" y="1274400"/>
            <a:ext cx="2977560" cy="6059880"/>
          </a:xfrm>
          <a:prstGeom prst="rect">
            <a:avLst/>
          </a:prstGeom>
          <a:ln>
            <a:noFill/>
          </a:ln>
        </p:spPr>
      </p:pic>
      <p:sp>
        <p:nvSpPr>
          <p:cNvPr id="147" name="CustomShape 6"/>
          <p:cNvSpPr/>
          <p:nvPr/>
        </p:nvSpPr>
        <p:spPr>
          <a:xfrm>
            <a:off x="11555640" y="4297680"/>
            <a:ext cx="1919520" cy="639000"/>
          </a:xfrm>
          <a:custGeom>
            <a:avLst/>
            <a:gdLst/>
            <a:ahLst/>
            <a:cxnLst/>
            <a:rect l="l" t="t" r="r" b="b"/>
            <a:pathLst>
              <a:path w="5336" h="1780">
                <a:moveTo>
                  <a:pt x="0" y="444"/>
                </a:moveTo>
                <a:lnTo>
                  <a:pt x="4001" y="444"/>
                </a:lnTo>
                <a:lnTo>
                  <a:pt x="4001" y="0"/>
                </a:lnTo>
                <a:lnTo>
                  <a:pt x="5335" y="889"/>
                </a:lnTo>
                <a:lnTo>
                  <a:pt x="4001" y="1779"/>
                </a:lnTo>
                <a:lnTo>
                  <a:pt x="4001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5E5241-A275-4561-980E-F415C05BA4D5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32000" y="288000"/>
            <a:ext cx="4357080" cy="729720"/>
          </a:xfrm>
          <a:prstGeom prst="rect">
            <a:avLst/>
          </a:prstGeom>
          <a:ln>
            <a:noFill/>
          </a:ln>
        </p:spPr>
      </p:pic>
      <p:sp>
        <p:nvSpPr>
          <p:cNvPr id="12" name="CustomShape 1">
            <a:extLst>
              <a:ext uri="{FF2B5EF4-FFF2-40B4-BE49-F238E27FC236}">
                <a16:creationId xmlns:a16="http://schemas.microsoft.com/office/drawing/2014/main" id="{F13645AE-D9BB-43B3-BB6E-BF959B7661C1}"/>
              </a:ext>
            </a:extLst>
          </p:cNvPr>
          <p:cNvSpPr/>
          <p:nvPr/>
        </p:nvSpPr>
        <p:spPr>
          <a:xfrm>
            <a:off x="13898880" y="8157600"/>
            <a:ext cx="1890360" cy="838800"/>
          </a:xfrm>
          <a:prstGeom prst="rect">
            <a:avLst/>
          </a:prstGeom>
          <a:noFill/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>
            <a:noAutofit/>
          </a:bodyPr>
          <a:lstStyle/>
          <a:p>
            <a:pPr algn="r">
              <a:lnSpc>
                <a:spcPts val="1800"/>
              </a:lnSpc>
            </a:pPr>
            <a:r>
              <a:rPr lang="en-US" sz="12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Viral Communications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September 2019</a:t>
            </a:r>
            <a:endParaRPr lang="en-US" sz="1200" b="0" strike="noStrike" spc="-1" dirty="0">
              <a:latin typeface="Arial"/>
            </a:endParaRPr>
          </a:p>
          <a:p>
            <a:pPr algn="r">
              <a:lnSpc>
                <a:spcPts val="1800"/>
              </a:lnSpc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  <a:ea typeface="Arial"/>
              </a:rPr>
              <a:t>Andrew Lippman</a:t>
            </a:r>
            <a:endParaRPr lang="en-US" sz="1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3661</TotalTime>
  <Words>456</Words>
  <Application>Microsoft Office PowerPoint</Application>
  <PresentationFormat>Custom</PresentationFormat>
  <Paragraphs>164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Sam Posner</dc:creator>
  <dc:description/>
  <cp:lastModifiedBy>Sam Posner</cp:lastModifiedBy>
  <cp:revision>64</cp:revision>
  <dcterms:modified xsi:type="dcterms:W3CDTF">2019-09-13T03:11:36Z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